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7"/>
  </p:notesMasterIdLst>
  <p:sldIdLst>
    <p:sldId id="256" r:id="rId2"/>
    <p:sldId id="257" r:id="rId3"/>
    <p:sldId id="263" r:id="rId4"/>
    <p:sldId id="266" r:id="rId5"/>
    <p:sldId id="265" r:id="rId6"/>
  </p:sldIdLst>
  <p:sldSz cx="9144000" cy="5143500" type="screen16x9"/>
  <p:notesSz cx="6858000" cy="9144000"/>
  <p:embeddedFontLst>
    <p:embeddedFont>
      <p:font typeface="Exo 2" panose="020B0604020202020204" charset="0"/>
      <p:regular r:id="rId8"/>
      <p:bold r:id="rId9"/>
      <p:italic r:id="rId10"/>
      <p:boldItalic r:id="rId11"/>
    </p:embeddedFont>
    <p:embeddedFont>
      <p:font typeface="Roboto Condensed Light" panose="020B0604020202020204" charset="0"/>
      <p:regular r:id="rId12"/>
      <p:bold r:id="rId13"/>
      <p:italic r:id="rId14"/>
      <p:boldItalic r:id="rId15"/>
    </p:embeddedFont>
    <p:embeddedFont>
      <p:font typeface="Squada One" panose="020B0604020202020204" charset="0"/>
      <p:regular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C674DA-775A-42AD-B8C1-C9F0B3A5EE2A}">
  <a:tblStyle styleId="{40C674DA-775A-42AD-B8C1-C9F0B3A5EE2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2049" autoAdjust="0"/>
  </p:normalViewPr>
  <p:slideViewPr>
    <p:cSldViewPr snapToGrid="0">
      <p:cViewPr varScale="1">
        <p:scale>
          <a:sx n="94" d="100"/>
          <a:sy n="94" d="100"/>
        </p:scale>
        <p:origin x="209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png>
</file>

<file path=ppt/media/image2.png>
</file>

<file path=ppt/media/image3.png>
</file>

<file path=ppt/media/image4.png>
</file>

<file path=ppt/media/image5.png>
</file>

<file path=ppt/media/image6.jpeg>
</file>

<file path=ppt/media/image7.png>
</file>

<file path=ppt/media/image8.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Hi, my name is Ayleah and for my project in CPTS 315, I classified SMS Text messages.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41abfbaf28_3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41abfbaf28_3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With the development of Covid-19 this year, there has been a significant increase in volume of spam messages and phone calls that people have been receiving. Between January and October 2020 there was an increase in spam calls alone by 159 percent since last year.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Spam messages not only have the ability to waste our time but also have the ability to obtain sensitive information from us that can put us in dangerous situations</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As spam messages continue to plague us with no end in sight, I decided I wanted to look into how to identify spam messages in a series of text messages</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The precise problem I’m trying to solve is how to conduct a text classification on SMS text messages to determine whether the message is a spam message or a standard text message.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The dataset I used had two types of messages: those labelled as “spam” for the spam messages and those labelled as “ham” for the standard text messages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 wanted to look into a machine learning method that would provide a good accuracy rate on the classification.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41abfbaf28_3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41abfbaf28_3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After having approached a similar text classification problem in class with the perceptron algorithm, I wanted to see what other approaches could be done.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method I decided to use for the SMS text classification is something called a Long-Short Term Memory model, or LSTM for short.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 LSTM is a form of Recurrent Neural Network that is found in machine learning methods. It has been commonly used in Natural Language Processing (NLP).</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LSTMs have a set of gates that the information gets passed through to either learn or “forget” information. An LSTM will run a series of math operations that determines which gate that piece of information goes through.</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00535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model first trains on the training data then runs the model on the testing data to see if it can classify the text messages correctly as either “spam” or “ham”.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results of using the LSTM model showed that there was an accuracy rate of 0.984 when ran through the testing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results show that using an LSTM for text classification is effective and could be used to develop programs that help flag spam text messages and help keep people safe</a:t>
            </a:r>
            <a:endParaRPr dirty="0"/>
          </a:p>
        </p:txBody>
      </p:sp>
    </p:spTree>
    <p:extLst>
      <p:ext uri="{BB962C8B-B14F-4D97-AF65-F5344CB8AC3E}">
        <p14:creationId xmlns:p14="http://schemas.microsoft.com/office/powerpoint/2010/main" val="28833905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ext + photo">
  <p:cSld name="CUSTOM_2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8"/>
          <p:cNvSpPr txBox="1">
            <a:spLocks noGrp="1"/>
          </p:cNvSpPr>
          <p:nvPr>
            <p:ph type="ctrTitle"/>
          </p:nvPr>
        </p:nvSpPr>
        <p:spPr>
          <a:xfrm>
            <a:off x="1600733" y="985228"/>
            <a:ext cx="26736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r" rtl="0">
              <a:spcBef>
                <a:spcPts val="0"/>
              </a:spcBef>
              <a:spcAft>
                <a:spcPts val="0"/>
              </a:spcAft>
              <a:buClr>
                <a:schemeClr val="accent6"/>
              </a:buClr>
              <a:buSzPts val="2000"/>
              <a:buNone/>
              <a:defRPr sz="2000">
                <a:solidFill>
                  <a:schemeClr val="accent6"/>
                </a:solidFill>
              </a:defRPr>
            </a:lvl2pPr>
            <a:lvl3pPr lvl="2" algn="r" rtl="0">
              <a:spcBef>
                <a:spcPts val="0"/>
              </a:spcBef>
              <a:spcAft>
                <a:spcPts val="0"/>
              </a:spcAft>
              <a:buClr>
                <a:schemeClr val="accent6"/>
              </a:buClr>
              <a:buSzPts val="2000"/>
              <a:buNone/>
              <a:defRPr sz="2000">
                <a:solidFill>
                  <a:schemeClr val="accent6"/>
                </a:solidFill>
              </a:defRPr>
            </a:lvl3pPr>
            <a:lvl4pPr lvl="3" algn="r" rtl="0">
              <a:spcBef>
                <a:spcPts val="0"/>
              </a:spcBef>
              <a:spcAft>
                <a:spcPts val="0"/>
              </a:spcAft>
              <a:buClr>
                <a:schemeClr val="accent6"/>
              </a:buClr>
              <a:buSzPts val="2000"/>
              <a:buNone/>
              <a:defRPr sz="2000">
                <a:solidFill>
                  <a:schemeClr val="accent6"/>
                </a:solidFill>
              </a:defRPr>
            </a:lvl4pPr>
            <a:lvl5pPr lvl="4" algn="r" rtl="0">
              <a:spcBef>
                <a:spcPts val="0"/>
              </a:spcBef>
              <a:spcAft>
                <a:spcPts val="0"/>
              </a:spcAft>
              <a:buClr>
                <a:schemeClr val="accent6"/>
              </a:buClr>
              <a:buSzPts val="2000"/>
              <a:buNone/>
              <a:defRPr sz="2000">
                <a:solidFill>
                  <a:schemeClr val="accent6"/>
                </a:solidFill>
              </a:defRPr>
            </a:lvl5pPr>
            <a:lvl6pPr lvl="5" algn="r" rtl="0">
              <a:spcBef>
                <a:spcPts val="0"/>
              </a:spcBef>
              <a:spcAft>
                <a:spcPts val="0"/>
              </a:spcAft>
              <a:buClr>
                <a:schemeClr val="accent6"/>
              </a:buClr>
              <a:buSzPts val="2000"/>
              <a:buNone/>
              <a:defRPr sz="2000">
                <a:solidFill>
                  <a:schemeClr val="accent6"/>
                </a:solidFill>
              </a:defRPr>
            </a:lvl6pPr>
            <a:lvl7pPr lvl="6" algn="r" rtl="0">
              <a:spcBef>
                <a:spcPts val="0"/>
              </a:spcBef>
              <a:spcAft>
                <a:spcPts val="0"/>
              </a:spcAft>
              <a:buClr>
                <a:schemeClr val="accent6"/>
              </a:buClr>
              <a:buSzPts val="2000"/>
              <a:buNone/>
              <a:defRPr sz="2000">
                <a:solidFill>
                  <a:schemeClr val="accent6"/>
                </a:solidFill>
              </a:defRPr>
            </a:lvl7pPr>
            <a:lvl8pPr lvl="7" algn="r" rtl="0">
              <a:spcBef>
                <a:spcPts val="0"/>
              </a:spcBef>
              <a:spcAft>
                <a:spcPts val="0"/>
              </a:spcAft>
              <a:buClr>
                <a:schemeClr val="accent6"/>
              </a:buClr>
              <a:buSzPts val="2000"/>
              <a:buNone/>
              <a:defRPr sz="2000">
                <a:solidFill>
                  <a:schemeClr val="accent6"/>
                </a:solidFill>
              </a:defRPr>
            </a:lvl8pPr>
            <a:lvl9pPr lvl="8" algn="r" rtl="0">
              <a:spcBef>
                <a:spcPts val="0"/>
              </a:spcBef>
              <a:spcAft>
                <a:spcPts val="0"/>
              </a:spcAft>
              <a:buClr>
                <a:schemeClr val="accent6"/>
              </a:buClr>
              <a:buSzPts val="2000"/>
              <a:buNone/>
              <a:defRPr sz="2000">
                <a:solidFill>
                  <a:schemeClr val="accent6"/>
                </a:solidFill>
              </a:defRPr>
            </a:lvl9pPr>
          </a:lstStyle>
          <a:p>
            <a:endParaRPr/>
          </a:p>
        </p:txBody>
      </p:sp>
      <p:sp>
        <p:nvSpPr>
          <p:cNvPr id="46" name="Google Shape;46;p8"/>
          <p:cNvSpPr txBox="1">
            <a:spLocks noGrp="1"/>
          </p:cNvSpPr>
          <p:nvPr>
            <p:ph type="subTitle" idx="1"/>
          </p:nvPr>
        </p:nvSpPr>
        <p:spPr>
          <a:xfrm>
            <a:off x="1179233" y="3058425"/>
            <a:ext cx="30951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47" name="Google Shape;47;p8"/>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14">
    <p:bg>
      <p:bgPr>
        <a:blipFill>
          <a:blip r:embed="rId2">
            <a:alphaModFix/>
          </a:blip>
          <a:stretch>
            <a:fillRect/>
          </a:stretch>
        </a:blipFill>
        <a:effectLst/>
      </p:bgPr>
    </p:bg>
    <p:spTree>
      <p:nvGrpSpPr>
        <p:cNvPr id="1" name="Shape 124"/>
        <p:cNvGrpSpPr/>
        <p:nvPr/>
      </p:nvGrpSpPr>
      <p:grpSpPr>
        <a:xfrm>
          <a:off x="0" y="0"/>
          <a:ext cx="0" cy="0"/>
          <a:chOff x="0" y="0"/>
          <a:chExt cx="0" cy="0"/>
        </a:xfrm>
      </p:grpSpPr>
      <p:sp>
        <p:nvSpPr>
          <p:cNvPr id="125" name="Google Shape;125;p24"/>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26" name="Google Shape;126;p2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slide">
  <p:cSld name="CUSTOM_33">
    <p:bg>
      <p:bgPr>
        <a:noFill/>
        <a:effectLst/>
      </p:bgPr>
    </p:bg>
    <p:spTree>
      <p:nvGrpSpPr>
        <p:cNvPr id="1" name="Shape 1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Exo 2"/>
              <a:buNone/>
              <a:defRPr sz="2800" b="1">
                <a:solidFill>
                  <a:schemeClr val="dk1"/>
                </a:solidFill>
                <a:latin typeface="Exo 2"/>
                <a:ea typeface="Exo 2"/>
                <a:cs typeface="Exo 2"/>
                <a:sym typeface="Exo 2"/>
              </a:defRPr>
            </a:lvl1pPr>
            <a:lvl2pPr lvl="1"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2pPr>
            <a:lvl3pPr lvl="2"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3pPr>
            <a:lvl4pPr lvl="3"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4pPr>
            <a:lvl5pPr lvl="4"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5pPr>
            <a:lvl6pPr lvl="5"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6pPr>
            <a:lvl7pPr lvl="6"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7pPr>
            <a:lvl8pPr lvl="7"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8pPr>
            <a:lvl9pPr lvl="8"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1pPr>
            <a:lvl2pPr marL="914400" lvl="1"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2pPr>
            <a:lvl3pPr marL="1371600" lvl="2"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3pPr>
            <a:lvl4pPr marL="1828800" lvl="3"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4pPr>
            <a:lvl5pPr marL="2286000" lvl="4"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5pPr>
            <a:lvl6pPr marL="2743200" lvl="5"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6pPr>
            <a:lvl7pPr marL="3200400" lvl="6"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7pPr>
            <a:lvl8pPr marL="3657600" lvl="7"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8pPr>
            <a:lvl9pPr marL="4114800" lvl="8" indent="-304800" rtl="0">
              <a:lnSpc>
                <a:spcPct val="115000"/>
              </a:lnSpc>
              <a:spcBef>
                <a:spcPts val="1600"/>
              </a:spcBef>
              <a:spcAft>
                <a:spcPts val="160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70" r:id="rId3"/>
    <p:sldLayoutId id="2147483671"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6.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8"/>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dirty="0"/>
              <a:t>CPTS 315 Intro to Data Mining – Ayleah Hill</a:t>
            </a:r>
            <a:endParaRPr sz="1400" dirty="0"/>
          </a:p>
        </p:txBody>
      </p:sp>
      <p:sp>
        <p:nvSpPr>
          <p:cNvPr id="137" name="Google Shape;137;p28"/>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SMS TEXT CLASSIFICATION</a:t>
            </a:r>
            <a:endParaRPr dirty="0"/>
          </a:p>
        </p:txBody>
      </p:sp>
      <p:cxnSp>
        <p:nvCxnSpPr>
          <p:cNvPr id="138" name="Google Shape;138;p28"/>
          <p:cNvCxnSpPr/>
          <p:nvPr/>
        </p:nvCxnSpPr>
        <p:spPr>
          <a:xfrm>
            <a:off x="7057500" y="3175999"/>
            <a:ext cx="2086500" cy="0"/>
          </a:xfrm>
          <a:prstGeom prst="straightConnector1">
            <a:avLst/>
          </a:prstGeom>
          <a:noFill/>
          <a:ln w="9525" cap="flat" cmpd="sng">
            <a:solidFill>
              <a:schemeClr val="dk2"/>
            </a:solidFill>
            <a:prstDash val="solid"/>
            <a:round/>
            <a:headEnd type="none" w="med" len="med"/>
            <a:tailEnd type="none" w="med" len="med"/>
          </a:ln>
        </p:spPr>
      </p:cxnSp>
      <p:pic>
        <p:nvPicPr>
          <p:cNvPr id="5" name="Audio 4">
            <a:hlinkClick r:id="" action="ppaction://media"/>
            <a:extLst>
              <a:ext uri="{FF2B5EF4-FFF2-40B4-BE49-F238E27FC236}">
                <a16:creationId xmlns:a16="http://schemas.microsoft.com/office/drawing/2014/main" id="{A7B0C685-EDB7-40D4-9A24-63585D6F97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177"/>
    </mc:Choice>
    <mc:Fallback>
      <p:transition spd="slow" advTm="7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9"/>
          <p:cNvSpPr txBox="1">
            <a:spLocks noGrp="1"/>
          </p:cNvSpPr>
          <p:nvPr>
            <p:ph type="body" idx="1"/>
          </p:nvPr>
        </p:nvSpPr>
        <p:spPr>
          <a:xfrm>
            <a:off x="332584" y="1615241"/>
            <a:ext cx="4033520" cy="2649635"/>
          </a:xfrm>
          <a:prstGeom prst="rect">
            <a:avLst/>
          </a:prstGeom>
        </p:spPr>
        <p:txBody>
          <a:bodyPr spcFirstLastPara="1" wrap="square" lIns="91425" tIns="91425" rIns="91425" bIns="91425" anchor="t" anchorCtr="0">
            <a:noAutofit/>
          </a:bodyPr>
          <a:lstStyle/>
          <a:p>
            <a:pPr marL="171450" indent="-171450">
              <a:lnSpc>
                <a:spcPct val="200000"/>
              </a:lnSpc>
              <a:buClr>
                <a:schemeClr val="tx1"/>
              </a:buClr>
            </a:pPr>
            <a:r>
              <a:rPr lang="en-US" sz="1400" dirty="0">
                <a:solidFill>
                  <a:schemeClr val="tx1"/>
                </a:solidFill>
              </a:rPr>
              <a:t>An increase in volume of spam calls with development of Covid-19</a:t>
            </a:r>
          </a:p>
          <a:p>
            <a:pPr marL="171450" indent="-171450">
              <a:lnSpc>
                <a:spcPct val="200000"/>
              </a:lnSpc>
              <a:buClr>
                <a:schemeClr val="tx1"/>
              </a:buClr>
            </a:pPr>
            <a:r>
              <a:rPr lang="en-US" sz="1400" dirty="0">
                <a:solidFill>
                  <a:schemeClr val="tx1"/>
                </a:solidFill>
              </a:rPr>
              <a:t>Between January &amp; October: spam messages increase by 159%</a:t>
            </a:r>
          </a:p>
          <a:p>
            <a:pPr marL="171450" indent="-171450">
              <a:lnSpc>
                <a:spcPct val="200000"/>
              </a:lnSpc>
              <a:buClr>
                <a:schemeClr val="tx1"/>
              </a:buClr>
            </a:pPr>
            <a:r>
              <a:rPr lang="en-US" sz="1400" dirty="0">
                <a:solidFill>
                  <a:schemeClr val="tx1"/>
                </a:solidFill>
              </a:rPr>
              <a:t>Spam can be dangerous</a:t>
            </a:r>
          </a:p>
        </p:txBody>
      </p:sp>
      <p:sp>
        <p:nvSpPr>
          <p:cNvPr id="144" name="Google Shape;144;p2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MOTIVATION</a:t>
            </a:r>
            <a:endParaRPr dirty="0"/>
          </a:p>
          <a:p>
            <a:pPr marL="0" lvl="0" indent="0" algn="ctr" rtl="0">
              <a:spcBef>
                <a:spcPts val="0"/>
              </a:spcBef>
              <a:spcAft>
                <a:spcPts val="0"/>
              </a:spcAft>
              <a:buNone/>
            </a:pPr>
            <a:endParaRPr dirty="0"/>
          </a:p>
        </p:txBody>
      </p:sp>
      <p:pic>
        <p:nvPicPr>
          <p:cNvPr id="2" name="Picture 1">
            <a:extLst>
              <a:ext uri="{FF2B5EF4-FFF2-40B4-BE49-F238E27FC236}">
                <a16:creationId xmlns:a16="http://schemas.microsoft.com/office/drawing/2014/main" id="{548453AB-3234-40B0-8FED-7B0251FC5426}"/>
              </a:ext>
            </a:extLst>
          </p:cNvPr>
          <p:cNvPicPr>
            <a:picLocks noChangeAspect="1"/>
          </p:cNvPicPr>
          <p:nvPr/>
        </p:nvPicPr>
        <p:blipFill>
          <a:blip r:embed="rId5"/>
          <a:stretch>
            <a:fillRect/>
          </a:stretch>
        </p:blipFill>
        <p:spPr>
          <a:xfrm>
            <a:off x="4572000" y="1447782"/>
            <a:ext cx="4239416" cy="2649635"/>
          </a:xfrm>
          <a:prstGeom prst="rect">
            <a:avLst/>
          </a:prstGeom>
        </p:spPr>
      </p:pic>
      <p:pic>
        <p:nvPicPr>
          <p:cNvPr id="5" name="Audio 4">
            <a:hlinkClick r:id="" action="ppaction://media"/>
            <a:extLst>
              <a:ext uri="{FF2B5EF4-FFF2-40B4-BE49-F238E27FC236}">
                <a16:creationId xmlns:a16="http://schemas.microsoft.com/office/drawing/2014/main" id="{648FCCBE-D84C-4E6D-A262-546FA86E24A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405"/>
    </mc:Choice>
    <mc:Fallback>
      <p:transition spd="slow" advTm="354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5" name="Google Shape;225;p35"/>
          <p:cNvSpPr txBox="1">
            <a:spLocks noGrp="1"/>
          </p:cNvSpPr>
          <p:nvPr>
            <p:ph type="ctrTitle"/>
          </p:nvPr>
        </p:nvSpPr>
        <p:spPr>
          <a:xfrm>
            <a:off x="4527100" y="895223"/>
            <a:ext cx="4616900" cy="128421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TEXT CLASSIFICATION</a:t>
            </a:r>
            <a:endParaRPr dirty="0"/>
          </a:p>
        </p:txBody>
      </p:sp>
      <p:cxnSp>
        <p:nvCxnSpPr>
          <p:cNvPr id="223" name="Google Shape;223;p35"/>
          <p:cNvCxnSpPr/>
          <p:nvPr/>
        </p:nvCxnSpPr>
        <p:spPr>
          <a:xfrm>
            <a:off x="6737546" y="2179439"/>
            <a:ext cx="1368000" cy="0"/>
          </a:xfrm>
          <a:prstGeom prst="straightConnector1">
            <a:avLst/>
          </a:prstGeom>
          <a:noFill/>
          <a:ln w="9525" cap="flat" cmpd="sng">
            <a:solidFill>
              <a:schemeClr val="dk2"/>
            </a:solidFill>
            <a:prstDash val="solid"/>
            <a:round/>
            <a:headEnd type="none" w="med" len="med"/>
            <a:tailEnd type="none" w="med" len="med"/>
          </a:ln>
        </p:spPr>
      </p:cxnSp>
      <p:sp>
        <p:nvSpPr>
          <p:cNvPr id="224" name="Google Shape;224;p35"/>
          <p:cNvSpPr txBox="1">
            <a:spLocks noGrp="1"/>
          </p:cNvSpPr>
          <p:nvPr>
            <p:ph type="ctrTitle" idx="2"/>
          </p:nvPr>
        </p:nvSpPr>
        <p:spPr>
          <a:xfrm>
            <a:off x="1919950" y="310362"/>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PROBLEM</a:t>
            </a:r>
            <a:endParaRPr dirty="0"/>
          </a:p>
        </p:txBody>
      </p:sp>
      <p:sp>
        <p:nvSpPr>
          <p:cNvPr id="226" name="Google Shape;226;p35"/>
          <p:cNvSpPr txBox="1">
            <a:spLocks noGrp="1"/>
          </p:cNvSpPr>
          <p:nvPr>
            <p:ph type="subTitle" idx="1"/>
          </p:nvPr>
        </p:nvSpPr>
        <p:spPr>
          <a:xfrm>
            <a:off x="5120226" y="2289605"/>
            <a:ext cx="3434494" cy="1784400"/>
          </a:xfrm>
          <a:prstGeom prst="rect">
            <a:avLst/>
          </a:prstGeom>
        </p:spPr>
        <p:txBody>
          <a:bodyPr spcFirstLastPara="1" wrap="square" lIns="91425" tIns="91425" rIns="91425" bIns="91425" anchor="t" anchorCtr="0">
            <a:noAutofit/>
          </a:bodyPr>
          <a:lstStyle/>
          <a:p>
            <a:pPr marL="171450" lvl="0" indent="-171450" algn="l" rtl="0">
              <a:lnSpc>
                <a:spcPct val="200000"/>
              </a:lnSpc>
              <a:spcBef>
                <a:spcPts val="0"/>
              </a:spcBef>
              <a:spcAft>
                <a:spcPts val="0"/>
              </a:spcAft>
              <a:buFont typeface="Arial" panose="020B0604020202020204" pitchFamily="34" charset="0"/>
              <a:buChar char="•"/>
            </a:pPr>
            <a:r>
              <a:rPr lang="en-US" sz="1400" dirty="0"/>
              <a:t>Text classification on SMS text messages</a:t>
            </a:r>
          </a:p>
          <a:p>
            <a:pPr marL="171450" lvl="0" indent="-171450" algn="l" rtl="0">
              <a:lnSpc>
                <a:spcPct val="200000"/>
              </a:lnSpc>
              <a:spcBef>
                <a:spcPts val="0"/>
              </a:spcBef>
              <a:spcAft>
                <a:spcPts val="0"/>
              </a:spcAft>
              <a:buFont typeface="Arial" panose="020B0604020202020204" pitchFamily="34" charset="0"/>
              <a:buChar char="•"/>
            </a:pPr>
            <a:r>
              <a:rPr lang="en-US" sz="1400" dirty="0"/>
              <a:t>Determine whether messages are “spam” or “ham”</a:t>
            </a:r>
          </a:p>
          <a:p>
            <a:pPr marL="171450" lvl="0" indent="-171450" algn="l" rtl="0">
              <a:lnSpc>
                <a:spcPct val="200000"/>
              </a:lnSpc>
              <a:spcBef>
                <a:spcPts val="0"/>
              </a:spcBef>
              <a:spcAft>
                <a:spcPts val="0"/>
              </a:spcAft>
              <a:buFont typeface="Arial" panose="020B0604020202020204" pitchFamily="34" charset="0"/>
              <a:buChar char="•"/>
            </a:pPr>
            <a:r>
              <a:rPr lang="en-US" sz="1400" dirty="0"/>
              <a:t>Machine Learning method</a:t>
            </a:r>
          </a:p>
        </p:txBody>
      </p:sp>
      <p:pic>
        <p:nvPicPr>
          <p:cNvPr id="1026" name="Picture 2" descr="See the source image">
            <a:extLst>
              <a:ext uri="{FF2B5EF4-FFF2-40B4-BE49-F238E27FC236}">
                <a16:creationId xmlns:a16="http://schemas.microsoft.com/office/drawing/2014/main" id="{AAA60AE6-2CED-401F-9378-D181774E4A3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3538" y="1151310"/>
            <a:ext cx="2705108" cy="3500220"/>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578677B2-6C2B-4B8D-80F3-DEF9FCDB06D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685"/>
    </mc:Choice>
    <mc:Fallback>
      <p:transition spd="slow" advTm="26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4" name="Google Shape;144;p2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METHODOLOGY</a:t>
            </a:r>
            <a:endParaRPr dirty="0"/>
          </a:p>
          <a:p>
            <a:pPr marL="0" lvl="0" indent="0" algn="ctr" rtl="0">
              <a:spcBef>
                <a:spcPts val="0"/>
              </a:spcBef>
              <a:spcAft>
                <a:spcPts val="0"/>
              </a:spcAft>
              <a:buNone/>
            </a:pPr>
            <a:endParaRPr dirty="0"/>
          </a:p>
        </p:txBody>
      </p:sp>
      <p:pic>
        <p:nvPicPr>
          <p:cNvPr id="2050" name="Picture 2" descr="See the source image">
            <a:extLst>
              <a:ext uri="{FF2B5EF4-FFF2-40B4-BE49-F238E27FC236}">
                <a16:creationId xmlns:a16="http://schemas.microsoft.com/office/drawing/2014/main" id="{CFC5C8FF-8C10-445B-8203-205D0D53A58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0639" y="961057"/>
            <a:ext cx="3489325" cy="3628181"/>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225;p35">
            <a:extLst>
              <a:ext uri="{FF2B5EF4-FFF2-40B4-BE49-F238E27FC236}">
                <a16:creationId xmlns:a16="http://schemas.microsoft.com/office/drawing/2014/main" id="{E043EFED-71C6-4FD1-A2E1-B7D3F0768841}"/>
              </a:ext>
            </a:extLst>
          </p:cNvPr>
          <p:cNvSpPr txBox="1">
            <a:spLocks/>
          </p:cNvSpPr>
          <p:nvPr/>
        </p:nvSpPr>
        <p:spPr>
          <a:xfrm>
            <a:off x="548226" y="961057"/>
            <a:ext cx="4023774" cy="128421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Exo 2"/>
              <a:buNone/>
              <a:defRPr sz="2400" b="1" i="0" u="none" strike="noStrike" cap="none">
                <a:solidFill>
                  <a:schemeClr val="dk1"/>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Squada One"/>
              <a:buNone/>
              <a:defRPr sz="2400" b="0" i="0" u="none" strike="noStrike" cap="none">
                <a:solidFill>
                  <a:schemeClr val="dk1"/>
                </a:solidFill>
                <a:latin typeface="Squada One"/>
                <a:ea typeface="Squada One"/>
                <a:cs typeface="Squada One"/>
                <a:sym typeface="Squada One"/>
              </a:defRPr>
            </a:lvl2pPr>
            <a:lvl3pPr marR="0" lvl="2" algn="r" rtl="0">
              <a:lnSpc>
                <a:spcPct val="100000"/>
              </a:lnSpc>
              <a:spcBef>
                <a:spcPts val="0"/>
              </a:spcBef>
              <a:spcAft>
                <a:spcPts val="0"/>
              </a:spcAft>
              <a:buClr>
                <a:schemeClr val="dk1"/>
              </a:buClr>
              <a:buSzPts val="2400"/>
              <a:buFont typeface="Squada One"/>
              <a:buNone/>
              <a:defRPr sz="2400" b="0" i="0" u="none" strike="noStrike" cap="none">
                <a:solidFill>
                  <a:schemeClr val="dk1"/>
                </a:solidFill>
                <a:latin typeface="Squada One"/>
                <a:ea typeface="Squada One"/>
                <a:cs typeface="Squada One"/>
                <a:sym typeface="Squada One"/>
              </a:defRPr>
            </a:lvl3pPr>
            <a:lvl4pPr marR="0" lvl="3" algn="r" rtl="0">
              <a:lnSpc>
                <a:spcPct val="100000"/>
              </a:lnSpc>
              <a:spcBef>
                <a:spcPts val="0"/>
              </a:spcBef>
              <a:spcAft>
                <a:spcPts val="0"/>
              </a:spcAft>
              <a:buClr>
                <a:schemeClr val="dk1"/>
              </a:buClr>
              <a:buSzPts val="2400"/>
              <a:buFont typeface="Squada One"/>
              <a:buNone/>
              <a:defRPr sz="2400" b="0" i="0" u="none" strike="noStrike" cap="none">
                <a:solidFill>
                  <a:schemeClr val="dk1"/>
                </a:solidFill>
                <a:latin typeface="Squada One"/>
                <a:ea typeface="Squada One"/>
                <a:cs typeface="Squada One"/>
                <a:sym typeface="Squada One"/>
              </a:defRPr>
            </a:lvl4pPr>
            <a:lvl5pPr marR="0" lvl="4" algn="r" rtl="0">
              <a:lnSpc>
                <a:spcPct val="100000"/>
              </a:lnSpc>
              <a:spcBef>
                <a:spcPts val="0"/>
              </a:spcBef>
              <a:spcAft>
                <a:spcPts val="0"/>
              </a:spcAft>
              <a:buClr>
                <a:schemeClr val="dk1"/>
              </a:buClr>
              <a:buSzPts val="2400"/>
              <a:buFont typeface="Squada One"/>
              <a:buNone/>
              <a:defRPr sz="2400" b="0" i="0" u="none" strike="noStrike" cap="none">
                <a:solidFill>
                  <a:schemeClr val="dk1"/>
                </a:solidFill>
                <a:latin typeface="Squada One"/>
                <a:ea typeface="Squada One"/>
                <a:cs typeface="Squada One"/>
                <a:sym typeface="Squada One"/>
              </a:defRPr>
            </a:lvl5pPr>
            <a:lvl6pPr marR="0" lvl="5" algn="r" rtl="0">
              <a:lnSpc>
                <a:spcPct val="100000"/>
              </a:lnSpc>
              <a:spcBef>
                <a:spcPts val="0"/>
              </a:spcBef>
              <a:spcAft>
                <a:spcPts val="0"/>
              </a:spcAft>
              <a:buClr>
                <a:schemeClr val="dk1"/>
              </a:buClr>
              <a:buSzPts val="2400"/>
              <a:buFont typeface="Squada One"/>
              <a:buNone/>
              <a:defRPr sz="2400" b="0" i="0" u="none" strike="noStrike" cap="none">
                <a:solidFill>
                  <a:schemeClr val="dk1"/>
                </a:solidFill>
                <a:latin typeface="Squada One"/>
                <a:ea typeface="Squada One"/>
                <a:cs typeface="Squada One"/>
                <a:sym typeface="Squada One"/>
              </a:defRPr>
            </a:lvl6pPr>
            <a:lvl7pPr marR="0" lvl="6" algn="r" rtl="0">
              <a:lnSpc>
                <a:spcPct val="100000"/>
              </a:lnSpc>
              <a:spcBef>
                <a:spcPts val="0"/>
              </a:spcBef>
              <a:spcAft>
                <a:spcPts val="0"/>
              </a:spcAft>
              <a:buClr>
                <a:schemeClr val="dk1"/>
              </a:buClr>
              <a:buSzPts val="2400"/>
              <a:buFont typeface="Squada One"/>
              <a:buNone/>
              <a:defRPr sz="2400" b="0" i="0" u="none" strike="noStrike" cap="none">
                <a:solidFill>
                  <a:schemeClr val="dk1"/>
                </a:solidFill>
                <a:latin typeface="Squada One"/>
                <a:ea typeface="Squada One"/>
                <a:cs typeface="Squada One"/>
                <a:sym typeface="Squada One"/>
              </a:defRPr>
            </a:lvl7pPr>
            <a:lvl8pPr marR="0" lvl="7" algn="r" rtl="0">
              <a:lnSpc>
                <a:spcPct val="100000"/>
              </a:lnSpc>
              <a:spcBef>
                <a:spcPts val="0"/>
              </a:spcBef>
              <a:spcAft>
                <a:spcPts val="0"/>
              </a:spcAft>
              <a:buClr>
                <a:schemeClr val="dk1"/>
              </a:buClr>
              <a:buSzPts val="2400"/>
              <a:buFont typeface="Squada One"/>
              <a:buNone/>
              <a:defRPr sz="2400" b="0" i="0" u="none" strike="noStrike" cap="none">
                <a:solidFill>
                  <a:schemeClr val="dk1"/>
                </a:solidFill>
                <a:latin typeface="Squada One"/>
                <a:ea typeface="Squada One"/>
                <a:cs typeface="Squada One"/>
                <a:sym typeface="Squada One"/>
              </a:defRPr>
            </a:lvl8pPr>
            <a:lvl9pPr marR="0" lvl="8" algn="r" rtl="0">
              <a:lnSpc>
                <a:spcPct val="100000"/>
              </a:lnSpc>
              <a:spcBef>
                <a:spcPts val="0"/>
              </a:spcBef>
              <a:spcAft>
                <a:spcPts val="0"/>
              </a:spcAft>
              <a:buClr>
                <a:schemeClr val="dk1"/>
              </a:buClr>
              <a:buSzPts val="2400"/>
              <a:buFont typeface="Squada One"/>
              <a:buNone/>
              <a:defRPr sz="2400" b="0" i="0" u="none" strike="noStrike" cap="none">
                <a:solidFill>
                  <a:schemeClr val="dk1"/>
                </a:solidFill>
                <a:latin typeface="Squada One"/>
                <a:ea typeface="Squada One"/>
                <a:cs typeface="Squada One"/>
                <a:sym typeface="Squada One"/>
              </a:defRPr>
            </a:lvl9pPr>
          </a:lstStyle>
          <a:p>
            <a:pPr algn="l"/>
            <a:r>
              <a:rPr lang="en-US" dirty="0"/>
              <a:t>LONG-SHORT TERM MEMORY MODEL	</a:t>
            </a:r>
          </a:p>
        </p:txBody>
      </p:sp>
      <p:cxnSp>
        <p:nvCxnSpPr>
          <p:cNvPr id="9" name="Google Shape;223;p35">
            <a:extLst>
              <a:ext uri="{FF2B5EF4-FFF2-40B4-BE49-F238E27FC236}">
                <a16:creationId xmlns:a16="http://schemas.microsoft.com/office/drawing/2014/main" id="{8F0B15C5-F6E3-4122-8430-F9EDA1322481}"/>
              </a:ext>
            </a:extLst>
          </p:cNvPr>
          <p:cNvCxnSpPr/>
          <p:nvPr/>
        </p:nvCxnSpPr>
        <p:spPr>
          <a:xfrm>
            <a:off x="596851" y="2255172"/>
            <a:ext cx="1368000" cy="0"/>
          </a:xfrm>
          <a:prstGeom prst="straightConnector1">
            <a:avLst/>
          </a:prstGeom>
          <a:noFill/>
          <a:ln w="9525" cap="flat" cmpd="sng">
            <a:solidFill>
              <a:schemeClr val="dk2"/>
            </a:solidFill>
            <a:prstDash val="solid"/>
            <a:round/>
            <a:headEnd type="none" w="med" len="med"/>
            <a:tailEnd type="none" w="med" len="med"/>
          </a:ln>
        </p:spPr>
      </p:cxnSp>
      <p:sp>
        <p:nvSpPr>
          <p:cNvPr id="10" name="Google Shape;226;p35">
            <a:extLst>
              <a:ext uri="{FF2B5EF4-FFF2-40B4-BE49-F238E27FC236}">
                <a16:creationId xmlns:a16="http://schemas.microsoft.com/office/drawing/2014/main" id="{82D6F70A-4FF2-4798-B3B2-F78D0AF8AAAD}"/>
              </a:ext>
            </a:extLst>
          </p:cNvPr>
          <p:cNvSpPr txBox="1">
            <a:spLocks/>
          </p:cNvSpPr>
          <p:nvPr/>
        </p:nvSpPr>
        <p:spPr>
          <a:xfrm>
            <a:off x="548226" y="2355439"/>
            <a:ext cx="4105054" cy="20092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rgbClr val="000000"/>
              </a:buClr>
              <a:buSzPts val="1200"/>
              <a:buFont typeface="Roboto Condensed Light"/>
              <a:buChar char="●"/>
              <a:defRPr sz="1200" b="0" i="0" u="none" strike="noStrike" cap="none">
                <a:solidFill>
                  <a:srgbClr val="000000"/>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000000"/>
              </a:buClr>
              <a:buSzPts val="1200"/>
              <a:buFont typeface="Roboto Condensed Light"/>
              <a:buChar char="○"/>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000000"/>
              </a:buClr>
              <a:buSzPts val="1200"/>
              <a:buFont typeface="Roboto Condensed Light"/>
              <a:buChar char="■"/>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000000"/>
              </a:buClr>
              <a:buSzPts val="1200"/>
              <a:buFont typeface="Roboto Condensed Light"/>
              <a:buChar char="●"/>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000000"/>
              </a:buClr>
              <a:buSzPts val="1200"/>
              <a:buFont typeface="Roboto Condensed Light"/>
              <a:buChar char="○"/>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000000"/>
              </a:buClr>
              <a:buSzPts val="1200"/>
              <a:buFont typeface="Roboto Condensed Light"/>
              <a:buChar char="■"/>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000000"/>
              </a:buClr>
              <a:buSzPts val="1200"/>
              <a:buFont typeface="Roboto Condensed Light"/>
              <a:buChar char="●"/>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000000"/>
              </a:buClr>
              <a:buSzPts val="1200"/>
              <a:buFont typeface="Roboto Condensed Light"/>
              <a:buChar char="○"/>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000000"/>
              </a:buClr>
              <a:buSzPts val="1200"/>
              <a:buFont typeface="Roboto Condensed Light"/>
              <a:buChar char="■"/>
              <a:defRPr sz="1200" b="0" i="0" u="none" strike="noStrike" cap="none">
                <a:solidFill>
                  <a:srgbClr val="000000"/>
                </a:solidFill>
                <a:latin typeface="Roboto Condensed Light"/>
                <a:ea typeface="Roboto Condensed Light"/>
                <a:cs typeface="Roboto Condensed Light"/>
                <a:sym typeface="Roboto Condensed Light"/>
              </a:defRPr>
            </a:lvl9pPr>
          </a:lstStyle>
          <a:p>
            <a:pPr marL="171450" indent="-171450">
              <a:lnSpc>
                <a:spcPct val="200000"/>
              </a:lnSpc>
              <a:buClr>
                <a:schemeClr val="tx1"/>
              </a:buClr>
              <a:buFont typeface="Arial" panose="020B0604020202020204" pitchFamily="34" charset="0"/>
              <a:buChar char="•"/>
            </a:pPr>
            <a:r>
              <a:rPr lang="en-US" sz="1400" dirty="0">
                <a:solidFill>
                  <a:schemeClr val="tx1"/>
                </a:solidFill>
              </a:rPr>
              <a:t>Another approach besides perceptron algorithm</a:t>
            </a:r>
          </a:p>
          <a:p>
            <a:pPr marL="171450" indent="-171450">
              <a:lnSpc>
                <a:spcPct val="200000"/>
              </a:lnSpc>
              <a:buClr>
                <a:schemeClr val="tx1"/>
              </a:buClr>
              <a:buFont typeface="Arial" panose="020B0604020202020204" pitchFamily="34" charset="0"/>
              <a:buChar char="•"/>
            </a:pPr>
            <a:r>
              <a:rPr lang="en-US" sz="1400" dirty="0">
                <a:solidFill>
                  <a:schemeClr val="tx1"/>
                </a:solidFill>
              </a:rPr>
              <a:t>Used in cases for  Natural Language Processing </a:t>
            </a:r>
          </a:p>
          <a:p>
            <a:pPr marL="171450" indent="-171450">
              <a:lnSpc>
                <a:spcPct val="200000"/>
              </a:lnSpc>
              <a:buClr>
                <a:schemeClr val="tx1"/>
              </a:buClr>
              <a:buFont typeface="Arial" panose="020B0604020202020204" pitchFamily="34" charset="0"/>
              <a:buChar char="•"/>
            </a:pPr>
            <a:r>
              <a:rPr lang="en-US" sz="1400" dirty="0">
                <a:solidFill>
                  <a:schemeClr val="tx1"/>
                </a:solidFill>
              </a:rPr>
              <a:t>Data passes through gates (learn or forget)</a:t>
            </a:r>
          </a:p>
          <a:p>
            <a:pPr marL="171450" indent="-171450">
              <a:lnSpc>
                <a:spcPct val="200000"/>
              </a:lnSpc>
              <a:buClr>
                <a:schemeClr val="tx1"/>
              </a:buClr>
              <a:buFont typeface="Arial" panose="020B0604020202020204" pitchFamily="34" charset="0"/>
              <a:buChar char="•"/>
            </a:pPr>
            <a:r>
              <a:rPr lang="en-US" sz="1400" dirty="0">
                <a:solidFill>
                  <a:schemeClr val="tx1"/>
                </a:solidFill>
              </a:rPr>
              <a:t>Implemented with the </a:t>
            </a:r>
            <a:r>
              <a:rPr lang="en-US" sz="1400" dirty="0" err="1">
                <a:solidFill>
                  <a:schemeClr val="tx1"/>
                </a:solidFill>
              </a:rPr>
              <a:t>Keras</a:t>
            </a:r>
            <a:r>
              <a:rPr lang="en-US" sz="1400" dirty="0">
                <a:solidFill>
                  <a:schemeClr val="tx1"/>
                </a:solidFill>
              </a:rPr>
              <a:t> library in Python</a:t>
            </a:r>
          </a:p>
        </p:txBody>
      </p:sp>
      <p:pic>
        <p:nvPicPr>
          <p:cNvPr id="6" name="Audio 5">
            <a:hlinkClick r:id="" action="ppaction://media"/>
            <a:extLst>
              <a:ext uri="{FF2B5EF4-FFF2-40B4-BE49-F238E27FC236}">
                <a16:creationId xmlns:a16="http://schemas.microsoft.com/office/drawing/2014/main" id="{C0C5868E-09B1-469C-B754-859E9D98183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3888133509"/>
      </p:ext>
    </p:extLst>
  </p:cSld>
  <p:clrMapOvr>
    <a:masterClrMapping/>
  </p:clrMapOvr>
  <mc:AlternateContent xmlns:mc="http://schemas.openxmlformats.org/markup-compatibility/2006">
    <mc:Choice xmlns:p14="http://schemas.microsoft.com/office/powerpoint/2010/main" Requires="p14">
      <p:transition spd="slow" p14:dur="2000" advTm="44968"/>
    </mc:Choice>
    <mc:Fallback>
      <p:transition spd="slow" advTm="44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p35"/>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RESULTS</a:t>
            </a:r>
            <a:endParaRPr dirty="0"/>
          </a:p>
        </p:txBody>
      </p:sp>
      <p:pic>
        <p:nvPicPr>
          <p:cNvPr id="3" name="Picture 2">
            <a:extLst>
              <a:ext uri="{FF2B5EF4-FFF2-40B4-BE49-F238E27FC236}">
                <a16:creationId xmlns:a16="http://schemas.microsoft.com/office/drawing/2014/main" id="{9F595FF2-952E-458A-9827-B4088F37F489}"/>
              </a:ext>
            </a:extLst>
          </p:cNvPr>
          <p:cNvPicPr>
            <a:picLocks noChangeAspect="1"/>
          </p:cNvPicPr>
          <p:nvPr/>
        </p:nvPicPr>
        <p:blipFill rotWithShape="1">
          <a:blip r:embed="rId5"/>
          <a:srcRect l="2742" r="4108"/>
          <a:stretch/>
        </p:blipFill>
        <p:spPr>
          <a:xfrm>
            <a:off x="462130" y="1766410"/>
            <a:ext cx="3708270" cy="1272700"/>
          </a:xfrm>
          <a:prstGeom prst="rect">
            <a:avLst/>
          </a:prstGeom>
        </p:spPr>
      </p:pic>
      <p:sp>
        <p:nvSpPr>
          <p:cNvPr id="16" name="Google Shape;143;p29">
            <a:extLst>
              <a:ext uri="{FF2B5EF4-FFF2-40B4-BE49-F238E27FC236}">
                <a16:creationId xmlns:a16="http://schemas.microsoft.com/office/drawing/2014/main" id="{984C9FD7-0ABB-4F3C-89DD-80695779F169}"/>
              </a:ext>
            </a:extLst>
          </p:cNvPr>
          <p:cNvSpPr txBox="1">
            <a:spLocks/>
          </p:cNvSpPr>
          <p:nvPr/>
        </p:nvSpPr>
        <p:spPr>
          <a:xfrm>
            <a:off x="4539240" y="1615242"/>
            <a:ext cx="4142630" cy="19130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chemeClr val="dk1"/>
              </a:buClr>
              <a:buSzPts val="1100"/>
              <a:buFont typeface="Roboto Condensed Light"/>
              <a:buNone/>
              <a:defRPr sz="1100" b="0" i="0" u="none" strike="noStrike" cap="none">
                <a:solidFill>
                  <a:schemeClr val="dk1"/>
                </a:solidFill>
                <a:latin typeface="Roboto Condensed Light"/>
                <a:ea typeface="Roboto Condensed Light"/>
                <a:cs typeface="Roboto Condensed Light"/>
                <a:sym typeface="Roboto Condensed Light"/>
              </a:defRPr>
            </a:lvl9pPr>
          </a:lstStyle>
          <a:p>
            <a:pPr marL="171450" indent="-171450" algn="l">
              <a:lnSpc>
                <a:spcPct val="200000"/>
              </a:lnSpc>
              <a:buClr>
                <a:schemeClr val="tx1"/>
              </a:buClr>
              <a:buFont typeface="Arial" panose="020B0604020202020204" pitchFamily="34" charset="0"/>
              <a:buChar char="•"/>
            </a:pPr>
            <a:r>
              <a:rPr lang="en-US" sz="1400" dirty="0">
                <a:solidFill>
                  <a:schemeClr val="tx1"/>
                </a:solidFill>
              </a:rPr>
              <a:t>Ran model on training data, then testing data</a:t>
            </a:r>
          </a:p>
          <a:p>
            <a:pPr marL="171450" indent="-171450" algn="l">
              <a:lnSpc>
                <a:spcPct val="200000"/>
              </a:lnSpc>
              <a:buClr>
                <a:schemeClr val="tx1"/>
              </a:buClr>
              <a:buFont typeface="Arial" panose="020B0604020202020204" pitchFamily="34" charset="0"/>
              <a:buChar char="•"/>
            </a:pPr>
            <a:r>
              <a:rPr lang="en-US" sz="1400" dirty="0">
                <a:solidFill>
                  <a:schemeClr val="tx1"/>
                </a:solidFill>
              </a:rPr>
              <a:t>Accuracy of 0.98</a:t>
            </a:r>
          </a:p>
          <a:p>
            <a:pPr marL="171450" indent="-171450" algn="l">
              <a:lnSpc>
                <a:spcPct val="200000"/>
              </a:lnSpc>
              <a:buClr>
                <a:schemeClr val="tx1"/>
              </a:buClr>
              <a:buFont typeface="Arial" panose="020B0604020202020204" pitchFamily="34" charset="0"/>
              <a:buChar char="•"/>
            </a:pPr>
            <a:r>
              <a:rPr lang="en-US" sz="1400" dirty="0">
                <a:solidFill>
                  <a:schemeClr val="tx1"/>
                </a:solidFill>
              </a:rPr>
              <a:t>LSTM could be effectively used to flag spam text messages</a:t>
            </a:r>
          </a:p>
        </p:txBody>
      </p:sp>
      <p:pic>
        <p:nvPicPr>
          <p:cNvPr id="10" name="Audio 9">
            <a:hlinkClick r:id="" action="ppaction://media"/>
            <a:extLst>
              <a:ext uri="{FF2B5EF4-FFF2-40B4-BE49-F238E27FC236}">
                <a16:creationId xmlns:a16="http://schemas.microsoft.com/office/drawing/2014/main" id="{C1832936-1781-4EA8-B488-B72CE3C400E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779417803"/>
      </p:ext>
    </p:extLst>
  </p:cSld>
  <p:clrMapOvr>
    <a:masterClrMapping/>
  </p:clrMapOvr>
  <mc:AlternateContent xmlns:mc="http://schemas.openxmlformats.org/markup-compatibility/2006">
    <mc:Choice xmlns:p14="http://schemas.microsoft.com/office/powerpoint/2010/main" Requires="p14">
      <p:transition spd="slow" p14:dur="2000" advTm="32533"/>
    </mc:Choice>
    <mc:Fallback>
      <p:transition spd="slow" advTm="32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Tech Newsletter by Slidesgo">
  <a:themeElements>
    <a:clrScheme name="Simple Light">
      <a:dk1>
        <a:srgbClr val="FFFFFF"/>
      </a:dk1>
      <a:lt1>
        <a:srgbClr val="48126A"/>
      </a:lt1>
      <a:dk2>
        <a:srgbClr val="FF8CFF"/>
      </a:dk2>
      <a:lt2>
        <a:srgbClr val="6769FF"/>
      </a:lt2>
      <a:accent1>
        <a:srgbClr val="000044"/>
      </a:accent1>
      <a:accent2>
        <a:srgbClr val="48126A"/>
      </a:accent2>
      <a:accent3>
        <a:srgbClr val="8F258F"/>
      </a:accent3>
      <a:accent4>
        <a:srgbClr val="FF8CFF"/>
      </a:accent4>
      <a:accent5>
        <a:srgbClr val="784CCF"/>
      </a:accent5>
      <a:accent6>
        <a:srgbClr val="6769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194</TotalTime>
  <Words>542</Words>
  <Application>Microsoft Office PowerPoint</Application>
  <PresentationFormat>On-screen Show (16:9)</PresentationFormat>
  <Paragraphs>44</Paragraphs>
  <Slides>5</Slides>
  <Notes>5</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Exo 2</vt:lpstr>
      <vt:lpstr>Arial</vt:lpstr>
      <vt:lpstr>Roboto Condensed Light</vt:lpstr>
      <vt:lpstr>Squada One</vt:lpstr>
      <vt:lpstr>Tech Newsletter by Slidesgo</vt:lpstr>
      <vt:lpstr>SMS TEXT CLASSIFICATION</vt:lpstr>
      <vt:lpstr>MOTIVATION </vt:lpstr>
      <vt:lpstr>TEXT CLASSIFICATION</vt:lpstr>
      <vt:lpstr>METHODOLOGY </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SMS TEXT CLASSIFICATION</dc:title>
  <dc:creator>Ayleah Hill</dc:creator>
  <cp:lastModifiedBy>Hill, Ayleah Keeley</cp:lastModifiedBy>
  <cp:revision>14</cp:revision>
  <dcterms:modified xsi:type="dcterms:W3CDTF">2020-12-16T02:53:45Z</dcterms:modified>
</cp:coreProperties>
</file>